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8"/>
  </p:notesMasterIdLst>
  <p:sldIdLst>
    <p:sldId id="256" r:id="rId2"/>
    <p:sldId id="257" r:id="rId3"/>
    <p:sldId id="264" r:id="rId4"/>
    <p:sldId id="263" r:id="rId5"/>
    <p:sldId id="260" r:id="rId6"/>
    <p:sldId id="261" r:id="rId7"/>
  </p:sldIdLst>
  <p:sldSz cx="12192000" cy="6858000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4D263D-DC14-47FD-9FFD-C99DF7818413}" type="datetimeFigureOut">
              <a:rPr lang="es-MX" smtClean="0"/>
              <a:t>06/10/2022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997FCD-64CA-436C-A338-FB25EE0F07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5591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97FCD-64CA-436C-A338-FB25EE0F07D4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61915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 userDrawn="1"/>
        </p:nvSpPr>
        <p:spPr>
          <a:xfrm>
            <a:off x="4889679" y="6488668"/>
            <a:ext cx="7302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DIRECCIÓN DE PLANEACIÓN, PROGRAMACIÓN Y ESTADÍSTICA</a:t>
            </a:r>
          </a:p>
        </p:txBody>
      </p:sp>
      <p:pic>
        <p:nvPicPr>
          <p:cNvPr id="4" name="9 Imagen" descr="descarga (1).pn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3889" t="7673" r="13889" b="14549"/>
          <a:stretch>
            <a:fillRect/>
          </a:stretch>
        </p:blipFill>
        <p:spPr>
          <a:xfrm>
            <a:off x="0" y="0"/>
            <a:ext cx="1455313" cy="1567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9EF8-E264-4151-B032-6780B080214E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5C9EF8-E264-4151-B032-6780B080214E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A51044-8FD2-407B-9695-14020859EC89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2800" b="1" dirty="0">
                <a:solidFill>
                  <a:schemeClr val="tx1"/>
                </a:solidFill>
              </a:rPr>
              <a:t/>
            </a:r>
            <a:br>
              <a:rPr lang="es-ES" sz="2800" b="1" dirty="0">
                <a:solidFill>
                  <a:schemeClr val="tx1"/>
                </a:solidFill>
              </a:rPr>
            </a:br>
            <a:r>
              <a:rPr lang="es-ES" sz="3100" b="1" dirty="0">
                <a:solidFill>
                  <a:schemeClr val="tx1"/>
                </a:solidFill>
              </a:rPr>
              <a:t>UNIVERSIDAD AUTÓNOMA DE NAYARIT</a:t>
            </a:r>
            <a:br>
              <a:rPr lang="es-ES" sz="3100" b="1" dirty="0">
                <a:solidFill>
                  <a:schemeClr val="tx1"/>
                </a:solidFill>
              </a:rPr>
            </a:br>
            <a:r>
              <a:rPr lang="es-ES" sz="2200" b="1" dirty="0">
                <a:solidFill>
                  <a:schemeClr val="tx1"/>
                </a:solidFill>
              </a:rPr>
              <a:t>SECRETARÍA DE PLANEACIÓN, PROGRAMACIÓN E INFRAESTRUCTURA</a:t>
            </a:r>
            <a:r>
              <a:rPr lang="es-ES" sz="2000" b="1" dirty="0">
                <a:solidFill>
                  <a:schemeClr val="tx1"/>
                </a:solidFill>
              </a:rPr>
              <a:t/>
            </a:r>
            <a:br>
              <a:rPr lang="es-ES" sz="2000" b="1" dirty="0">
                <a:solidFill>
                  <a:schemeClr val="tx1"/>
                </a:solidFill>
              </a:rPr>
            </a:br>
            <a:r>
              <a:rPr lang="es-ES" sz="2000" b="1" dirty="0">
                <a:solidFill>
                  <a:schemeClr val="tx1"/>
                </a:solidFill>
              </a:rPr>
              <a:t>DIRECCIÓN DE PLANEACIÓN, PROGRAMACIÓN Y ESTADÍSTICA</a:t>
            </a:r>
            <a:r>
              <a:rPr lang="es-ES" sz="1800" dirty="0">
                <a:solidFill>
                  <a:schemeClr val="tx1"/>
                </a:solidFill>
              </a:rPr>
              <a:t/>
            </a:r>
            <a:br>
              <a:rPr lang="es-ES" sz="1800" dirty="0">
                <a:solidFill>
                  <a:schemeClr val="tx1"/>
                </a:solidFill>
              </a:rPr>
            </a:br>
            <a:endParaRPr lang="es-ES" sz="1800" dirty="0">
              <a:solidFill>
                <a:schemeClr val="tx1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4294967295"/>
          </p:nvPr>
        </p:nvSpPr>
        <p:spPr>
          <a:xfrm>
            <a:off x="2571483" y="2595563"/>
            <a:ext cx="7924799" cy="2466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Apertura de los trabajos para el llenado  y </a:t>
            </a:r>
          </a:p>
          <a:p>
            <a:pPr marL="0" indent="0" algn="ctr">
              <a:buNone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captura de los formatos 911 de Estadística  </a:t>
            </a:r>
            <a:br>
              <a:rPr lang="es-ES" sz="32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</a:br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del Nivel Medio Superior</a:t>
            </a:r>
          </a:p>
          <a:p>
            <a:pPr marL="0" indent="0" algn="ctr">
              <a:buNone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Ciclo Escolar 2022-2023</a:t>
            </a:r>
            <a:endParaRPr lang="es-MX" sz="3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1 Título"/>
          <p:cNvSpPr>
            <a:spLocks noGrp="1"/>
          </p:cNvSpPr>
          <p:nvPr/>
        </p:nvSpPr>
        <p:spPr>
          <a:xfrm>
            <a:off x="1025857" y="1774209"/>
            <a:ext cx="10260842" cy="2838733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50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" name="1 Título"/>
          <p:cNvSpPr>
            <a:spLocks noGrp="1"/>
          </p:cNvSpPr>
          <p:nvPr/>
        </p:nvSpPr>
        <p:spPr>
          <a:xfrm>
            <a:off x="1025856" y="3442124"/>
            <a:ext cx="10445087" cy="278551"/>
          </a:xfrm>
          <a:prstGeom prst="rect">
            <a:avLst/>
          </a:prstGeom>
        </p:spPr>
        <p:txBody>
          <a:bodyPr vert="horz" lIns="0" rIns="0" bIns="0" anchor="b">
            <a:normAutofit fontScale="3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s-MX" dirty="0"/>
          </a:p>
        </p:txBody>
      </p:sp>
      <p:sp>
        <p:nvSpPr>
          <p:cNvPr id="5" name="1 Título"/>
          <p:cNvSpPr>
            <a:spLocks noGrp="1"/>
          </p:cNvSpPr>
          <p:nvPr/>
        </p:nvSpPr>
        <p:spPr>
          <a:xfrm>
            <a:off x="1178256" y="3594524"/>
            <a:ext cx="10445087" cy="278551"/>
          </a:xfrm>
          <a:prstGeom prst="rect">
            <a:avLst/>
          </a:prstGeom>
        </p:spPr>
        <p:txBody>
          <a:bodyPr vert="horz" lIns="0" rIns="0" bIns="0" anchor="b">
            <a:normAutofit fontScale="3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s-MX" dirty="0"/>
          </a:p>
        </p:txBody>
      </p:sp>
      <p:sp>
        <p:nvSpPr>
          <p:cNvPr id="6" name="1 Título"/>
          <p:cNvSpPr>
            <a:spLocks noGrp="1"/>
          </p:cNvSpPr>
          <p:nvPr/>
        </p:nvSpPr>
        <p:spPr>
          <a:xfrm>
            <a:off x="1025855" y="627797"/>
            <a:ext cx="10445087" cy="696037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s-MX" dirty="0"/>
          </a:p>
        </p:txBody>
      </p:sp>
      <p:cxnSp>
        <p:nvCxnSpPr>
          <p:cNvPr id="9" name="Conector recto 8"/>
          <p:cNvCxnSpPr/>
          <p:nvPr/>
        </p:nvCxnSpPr>
        <p:spPr>
          <a:xfrm flipV="1">
            <a:off x="0" y="2028966"/>
            <a:ext cx="12192000" cy="26060"/>
          </a:xfrm>
          <a:prstGeom prst="line">
            <a:avLst/>
          </a:prstGeom>
          <a:ln w="5715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10" name="9 Imagen" descr="descarga (1).png"/>
          <p:cNvPicPr>
            <a:picLocks noChangeAspect="1"/>
          </p:cNvPicPr>
          <p:nvPr/>
        </p:nvPicPr>
        <p:blipFill>
          <a:blip r:embed="rId2" cstate="print"/>
          <a:srcRect l="13889" t="7673" r="13889" b="14549"/>
          <a:stretch>
            <a:fillRect/>
          </a:stretch>
        </p:blipFill>
        <p:spPr>
          <a:xfrm>
            <a:off x="0" y="2360799"/>
            <a:ext cx="2525485" cy="271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60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7 Marcador de contenido"/>
          <p:cNvSpPr txBox="1">
            <a:spLocks/>
          </p:cNvSpPr>
          <p:nvPr/>
        </p:nvSpPr>
        <p:spPr>
          <a:xfrm>
            <a:off x="1214845" y="114399"/>
            <a:ext cx="2677886" cy="695497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s-ES" sz="40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Objetivo</a:t>
            </a:r>
            <a:endParaRPr lang="es-MX" sz="4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1449977" y="1306287"/>
            <a:ext cx="9409612" cy="4467496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900" dirty="0">
                <a:latin typeface="+mj-lt"/>
              </a:rPr>
              <a:t>Dar cumplimiento a la normativa de planeación de la </a:t>
            </a:r>
            <a:r>
              <a:rPr lang="es-ES" sz="2900" b="1" dirty="0">
                <a:latin typeface="+mj-lt"/>
              </a:rPr>
              <a:t>Secretaría de Educación Pública (SEP)</a:t>
            </a:r>
            <a:r>
              <a:rPr lang="es-ES" sz="2900" dirty="0">
                <a:latin typeface="+mj-lt"/>
              </a:rPr>
              <a:t> a través de la </a:t>
            </a:r>
            <a:r>
              <a:rPr lang="es-ES" sz="2900" b="1" dirty="0">
                <a:latin typeface="+mj-lt"/>
              </a:rPr>
              <a:t>Dirección de Planeación y Evaluación Educativa, y el Departamento de Estadística.</a:t>
            </a:r>
          </a:p>
          <a:p>
            <a:pPr marL="0" indent="0" algn="just">
              <a:buNone/>
            </a:pPr>
            <a:r>
              <a:rPr lang="es-ES" sz="2900" dirty="0">
                <a:latin typeface="+mj-lt"/>
              </a:rPr>
              <a:t>La información estadística es una herramienta fundamental para la planeación y la toma acertada de decisiones. </a:t>
            </a:r>
          </a:p>
          <a:p>
            <a:pPr marL="0" indent="0" algn="just">
              <a:buNone/>
            </a:pPr>
            <a:endParaRPr lang="es-ES" sz="2900" dirty="0">
              <a:latin typeface="+mj-lt"/>
            </a:endParaRPr>
          </a:p>
          <a:p>
            <a:pPr marL="0" indent="0" algn="just">
              <a:buNone/>
            </a:pPr>
            <a:r>
              <a:rPr lang="es-ES" sz="2900" dirty="0">
                <a:latin typeface="+mj-lt"/>
              </a:rPr>
              <a:t>Los cuestionarios 911 son los medios para recopilar la información estadística de inicio y fin de cursos de cada ciclo escolar de todas las Instituciones educativas del país; estos se conforman en 4 cuestionarios básicos: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s-ES" sz="2900" dirty="0"/>
              <a:t>911.7 Plantel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s-ES" sz="2900" dirty="0"/>
              <a:t>911.7G Bachillerato General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s-ES" sz="2900" dirty="0"/>
              <a:t>911.7I Módulo de Infraestructura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s-ES" sz="2900" dirty="0"/>
              <a:t>Anexo de Tecnologías de la Información </a:t>
            </a:r>
          </a:p>
          <a:p>
            <a:pPr lvl="2" algn="just">
              <a:buFont typeface="Arial" panose="020B0604020202020204" pitchFamily="34" charset="0"/>
              <a:buChar char="•"/>
            </a:pPr>
            <a:endParaRPr lang="es-ES" sz="2900" dirty="0"/>
          </a:p>
          <a:p>
            <a:pPr marL="0" indent="0" algn="just">
              <a:buNone/>
            </a:pPr>
            <a:r>
              <a:rPr lang="es-ES" sz="2900" dirty="0">
                <a:latin typeface="+mj-lt"/>
              </a:rPr>
              <a:t>Todo ello con el fin de determinar las necesidades especificas que existe en cada institución educativa, y por consiguiente los recursos que necesita para su correcto funcionamiento.</a:t>
            </a:r>
          </a:p>
          <a:p>
            <a:pPr marL="0" indent="0" algn="just">
              <a:buFont typeface="Wingdings 2"/>
              <a:buNone/>
            </a:pPr>
            <a:endParaRPr lang="es-ES" sz="2900" dirty="0">
              <a:latin typeface="+mj-lt"/>
            </a:endParaRPr>
          </a:p>
          <a:p>
            <a:pPr marL="0" indent="0" algn="just">
              <a:buFont typeface="Wingdings 2"/>
              <a:buNone/>
            </a:pPr>
            <a:endParaRPr lang="es-E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777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/>
          <p:cNvSpPr txBox="1">
            <a:spLocks/>
          </p:cNvSpPr>
          <p:nvPr/>
        </p:nvSpPr>
        <p:spPr>
          <a:xfrm>
            <a:off x="966651" y="1345475"/>
            <a:ext cx="9409612" cy="3344091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ES" sz="2800" dirty="0">
              <a:latin typeface="+mj-lt"/>
            </a:endParaRPr>
          </a:p>
          <a:p>
            <a:pPr algn="just"/>
            <a:r>
              <a:rPr lang="es-ES" sz="2800" dirty="0">
                <a:latin typeface="+mj-lt"/>
              </a:rPr>
              <a:t>Se da respuesta a la Auditoría de matrícula Interna del Órgano de Control Interno y a la Externa por la AMOCVIES, para dar cumplimiento al Presupuesto de Egreso de la Federación del ejercicio fiscal vigente.</a:t>
            </a:r>
          </a:p>
          <a:p>
            <a:pPr algn="just"/>
            <a:r>
              <a:rPr lang="es-ES" sz="2800" dirty="0">
                <a:latin typeface="+mj-lt"/>
              </a:rPr>
              <a:t> Base de datos de Control Escolar central con el corte establecido.</a:t>
            </a:r>
          </a:p>
          <a:p>
            <a:pPr algn="just"/>
            <a:r>
              <a:rPr lang="es-ES" sz="2800" dirty="0">
                <a:latin typeface="+mj-lt"/>
              </a:rPr>
              <a:t>Formatos 911 de Estadística de cada Unidad Académica Preparatoria debidamente firmados y sellados</a:t>
            </a:r>
            <a:endParaRPr lang="es-ES" sz="2400" dirty="0">
              <a:latin typeface="+mj-lt"/>
            </a:endParaRPr>
          </a:p>
          <a:p>
            <a:pPr marL="0" indent="0" algn="just">
              <a:buFont typeface="Wingdings 2"/>
              <a:buNone/>
            </a:pPr>
            <a:endParaRPr lang="es-ES" sz="2400" dirty="0">
              <a:latin typeface="+mj-lt"/>
            </a:endParaRPr>
          </a:p>
        </p:txBody>
      </p:sp>
      <p:sp>
        <p:nvSpPr>
          <p:cNvPr id="3" name="7 Marcador de contenido"/>
          <p:cNvSpPr txBox="1">
            <a:spLocks/>
          </p:cNvSpPr>
          <p:nvPr/>
        </p:nvSpPr>
        <p:spPr>
          <a:xfrm>
            <a:off x="1214845" y="114399"/>
            <a:ext cx="9644744" cy="695497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s-ES" sz="40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Retroalimentación de auditorías</a:t>
            </a:r>
            <a:endParaRPr lang="es-MX" sz="40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154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Marcador de contenido"/>
          <p:cNvSpPr txBox="1">
            <a:spLocks/>
          </p:cNvSpPr>
          <p:nvPr/>
        </p:nvSpPr>
        <p:spPr>
          <a:xfrm>
            <a:off x="1120440" y="0"/>
            <a:ext cx="10476412" cy="102962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Programación de actividades para el levantamiento de la Estadística Educativa del ciclo escolar 2022-2023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701177"/>
              </p:ext>
            </p:extLst>
          </p:nvPr>
        </p:nvGraphicFramePr>
        <p:xfrm>
          <a:off x="378824" y="1227912"/>
          <a:ext cx="11018980" cy="5017614"/>
        </p:xfrm>
        <a:graphic>
          <a:graphicData uri="http://schemas.openxmlformats.org/drawingml/2006/table">
            <a:tbl>
              <a:tblPr/>
              <a:tblGrid>
                <a:gridCol w="566989">
                  <a:extLst>
                    <a:ext uri="{9D8B030D-6E8A-4147-A177-3AD203B41FA5}">
                      <a16:colId xmlns:a16="http://schemas.microsoft.com/office/drawing/2014/main" val="2836416127"/>
                    </a:ext>
                  </a:extLst>
                </a:gridCol>
                <a:gridCol w="3193043">
                  <a:extLst>
                    <a:ext uri="{9D8B030D-6E8A-4147-A177-3AD203B41FA5}">
                      <a16:colId xmlns:a16="http://schemas.microsoft.com/office/drawing/2014/main" val="1800312134"/>
                    </a:ext>
                  </a:extLst>
                </a:gridCol>
                <a:gridCol w="1656205">
                  <a:extLst>
                    <a:ext uri="{9D8B030D-6E8A-4147-A177-3AD203B41FA5}">
                      <a16:colId xmlns:a16="http://schemas.microsoft.com/office/drawing/2014/main" val="991384923"/>
                    </a:ext>
                  </a:extLst>
                </a:gridCol>
                <a:gridCol w="2764069">
                  <a:extLst>
                    <a:ext uri="{9D8B030D-6E8A-4147-A177-3AD203B41FA5}">
                      <a16:colId xmlns:a16="http://schemas.microsoft.com/office/drawing/2014/main" val="2595976001"/>
                    </a:ext>
                  </a:extLst>
                </a:gridCol>
                <a:gridCol w="1331678">
                  <a:extLst>
                    <a:ext uri="{9D8B030D-6E8A-4147-A177-3AD203B41FA5}">
                      <a16:colId xmlns:a16="http://schemas.microsoft.com/office/drawing/2014/main" val="2656919219"/>
                    </a:ext>
                  </a:extLst>
                </a:gridCol>
                <a:gridCol w="87659">
                  <a:extLst>
                    <a:ext uri="{9D8B030D-6E8A-4147-A177-3AD203B41FA5}">
                      <a16:colId xmlns:a16="http://schemas.microsoft.com/office/drawing/2014/main" val="490183793"/>
                    </a:ext>
                  </a:extLst>
                </a:gridCol>
                <a:gridCol w="1419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563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No.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Actividades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Por que vía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Responsable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Inicia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Termina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542734"/>
                  </a:ext>
                </a:extLst>
              </a:tr>
              <a:tr h="64027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Validar</a:t>
                      </a:r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 información solicitada de Nuevo Ingreso y Reingreso del ciclo escolar en curso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Presencial</a:t>
                      </a:r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 vía telefónica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</a:t>
                      </a:r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Planeación, Programación y Estadística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s-MX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s-MX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octubre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832432"/>
                  </a:ext>
                </a:extLst>
              </a:tr>
              <a:tr h="64027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Proporcionar el link para la descarga de los formatos 911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Presencial</a:t>
                      </a:r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 vía telefónica 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</a:t>
                      </a:r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Planeación, Programación y Estadística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octubre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octubre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27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Revisar los formatos antes de subirlos al sistema para</a:t>
                      </a:r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verificar que estén debidamente requisitados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Correo</a:t>
                      </a:r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electrónico 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</a:t>
                      </a:r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Planeación, Programación y Estadística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de octubre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octubre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279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Empezar a capturar los</a:t>
                      </a:r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formatos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Vía</a:t>
                      </a:r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internet en el sistema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Enlace del llenado del formato 911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r>
                        <a:rPr lang="es-MX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octubre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de octubre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641048"/>
                  </a:ext>
                </a:extLst>
              </a:tr>
              <a:tr h="111201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Cierre</a:t>
                      </a:r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del Sistema para la captura de los formatos 911 de estadística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Vía</a:t>
                      </a:r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internet en el sistema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</a:t>
                      </a:r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Educación Pública (SEP)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de</a:t>
                      </a:r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octubre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621080"/>
                  </a:ext>
                </a:extLst>
              </a:tr>
              <a:tr h="106087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Entrega</a:t>
                      </a:r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acuses debidamente requisitados, firmados y sellados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Planeación,</a:t>
                      </a:r>
                      <a:r>
                        <a:rPr lang="es-MX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Programación y Estadística 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Director</a:t>
                      </a:r>
                      <a:r>
                        <a:rPr lang="es-E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 enlace del llenado del formato 911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es-MX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</a:t>
                      </a:r>
                      <a:r>
                        <a:rPr kumimoji="0" lang="es-MX" sz="1400" b="0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de octubre</a:t>
                      </a:r>
                      <a:endParaRPr kumimoji="0" lang="es-MX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s-MX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 de octubre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191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051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7 Marcador de contenido"/>
          <p:cNvSpPr txBox="1">
            <a:spLocks/>
          </p:cNvSpPr>
          <p:nvPr/>
        </p:nvSpPr>
        <p:spPr>
          <a:xfrm>
            <a:off x="2807595" y="584661"/>
            <a:ext cx="6993228" cy="61712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Criterios para la captura de la Estadística</a:t>
            </a: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612502" y="1648823"/>
            <a:ext cx="10929258" cy="416560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indent="-1371600" algn="just">
              <a:buFont typeface="+mj-lt"/>
              <a:buAutoNum type="arabicPeriod"/>
            </a:pPr>
            <a:r>
              <a:rPr lang="es-ES" sz="3000" dirty="0">
                <a:latin typeface="+mj-lt"/>
              </a:rPr>
              <a:t>Validar la información de Nuevo Ingreso y Reingreso basado en el listado de control escolar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es-ES" sz="3000" dirty="0">
                <a:latin typeface="+mj-lt"/>
              </a:rPr>
              <a:t>El link de la página para la descarga de los formatos y captura de la información 911 es      </a:t>
            </a:r>
            <a:r>
              <a:rPr lang="es-ES" sz="3000" b="1" dirty="0">
                <a:latin typeface="+mj-lt"/>
              </a:rPr>
              <a:t>http:// www.f911.sep.gob.mx/2022-2023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es-ES" sz="3000" dirty="0">
                <a:latin typeface="+mj-lt"/>
              </a:rPr>
              <a:t>Utilizar el Navegador </a:t>
            </a:r>
            <a:r>
              <a:rPr lang="es-ES" sz="3000" b="1" dirty="0">
                <a:latin typeface="+mj-lt"/>
              </a:rPr>
              <a:t>GOOGLE CHROME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es-ES" sz="3000" dirty="0">
                <a:latin typeface="+mj-lt"/>
              </a:rPr>
              <a:t>El usuario y contraseña de su Unidad Académica no cambia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es-ES" sz="3000" dirty="0">
                <a:latin typeface="+mj-lt"/>
              </a:rPr>
              <a:t>Enviar al correo electrónico del </a:t>
            </a:r>
            <a:r>
              <a:rPr lang="es-ES" sz="3000" b="1" dirty="0">
                <a:latin typeface="+mj-lt"/>
              </a:rPr>
              <a:t>7 al </a:t>
            </a:r>
            <a:r>
              <a:rPr lang="es-ES" sz="3000" b="1" dirty="0" smtClean="0">
                <a:latin typeface="+mj-lt"/>
              </a:rPr>
              <a:t>18 </a:t>
            </a:r>
            <a:r>
              <a:rPr lang="es-ES" sz="3000" b="1" dirty="0">
                <a:latin typeface="+mj-lt"/>
              </a:rPr>
              <a:t>de octubre </a:t>
            </a:r>
            <a:r>
              <a:rPr lang="es-ES" sz="3000" dirty="0">
                <a:latin typeface="+mj-lt"/>
              </a:rPr>
              <a:t>los formatos en borrador y escaneado, para su revisión antes de subirlo al sistema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es-ES" sz="3000" dirty="0">
                <a:latin typeface="+mj-lt"/>
              </a:rPr>
              <a:t>Fecha de la captura de la información del </a:t>
            </a:r>
            <a:r>
              <a:rPr lang="es-ES" sz="3000" b="1" dirty="0" smtClean="0">
                <a:latin typeface="+mj-lt"/>
              </a:rPr>
              <a:t>18 </a:t>
            </a:r>
            <a:r>
              <a:rPr lang="es-ES" sz="3000" b="1" dirty="0">
                <a:latin typeface="+mj-lt"/>
              </a:rPr>
              <a:t>al 28 de octubre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es-ES" sz="3000" dirty="0">
                <a:latin typeface="+mj-lt"/>
              </a:rPr>
              <a:t>Cierre del sistema de captura por parte de SEP </a:t>
            </a:r>
            <a:r>
              <a:rPr lang="es-ES" sz="3000" b="1" dirty="0">
                <a:latin typeface="+mj-lt"/>
              </a:rPr>
              <a:t>28 de octubre 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es-ES" sz="3000" dirty="0">
                <a:latin typeface="+mj-lt"/>
              </a:rPr>
              <a:t>Enviar en físico las hojas de oficialización originales firmadas y selladas acompañadas con el oficio de entrega a la Secretaría de Planeación, Programación y Estadística del día </a:t>
            </a:r>
            <a:r>
              <a:rPr lang="es-ES" sz="3000" b="1" dirty="0">
                <a:latin typeface="+mj-lt"/>
              </a:rPr>
              <a:t>26 al 31 de octubre del 2022 </a:t>
            </a:r>
          </a:p>
          <a:p>
            <a:pPr marL="1371600" indent="-1371600" algn="just">
              <a:buFont typeface="+mj-lt"/>
              <a:buAutoNum type="arabicPeriod"/>
            </a:pPr>
            <a:endParaRPr lang="es-ES" sz="3000" dirty="0">
              <a:latin typeface="+mj-lt"/>
            </a:endParaRPr>
          </a:p>
          <a:p>
            <a:pPr marL="1371600" indent="-1371600" algn="just">
              <a:buFont typeface="+mj-lt"/>
              <a:buAutoNum type="arabicPeriod"/>
            </a:pPr>
            <a:endParaRPr lang="es-ES" sz="3000" dirty="0">
              <a:latin typeface="+mj-lt"/>
            </a:endParaRPr>
          </a:p>
          <a:p>
            <a:pPr marL="1371600" indent="-1371600" algn="just">
              <a:buFont typeface="+mj-lt"/>
              <a:buAutoNum type="arabicPeriod"/>
            </a:pPr>
            <a:endParaRPr lang="es-ES" sz="3000" dirty="0">
              <a:latin typeface="+mj-lt"/>
            </a:endParaRPr>
          </a:p>
          <a:p>
            <a:pPr marL="1371600" indent="-1371600" algn="just">
              <a:buFont typeface="+mj-lt"/>
              <a:buAutoNum type="arabicPeriod"/>
            </a:pPr>
            <a:endParaRPr lang="es-ES" sz="3000" dirty="0">
              <a:latin typeface="+mj-lt"/>
            </a:endParaRPr>
          </a:p>
          <a:p>
            <a:pPr marL="0" indent="0" algn="just">
              <a:buFont typeface="Wingdings 2"/>
              <a:buNone/>
            </a:pPr>
            <a:endParaRPr lang="es-E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666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>
            <a:spLocks noGrp="1"/>
          </p:cNvSpPr>
          <p:nvPr>
            <p:ph idx="4294967295"/>
          </p:nvPr>
        </p:nvSpPr>
        <p:spPr>
          <a:xfrm>
            <a:off x="0" y="1847850"/>
            <a:ext cx="10972800" cy="44767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1800" dirty="0">
                <a:latin typeface="+mj-lt"/>
              </a:rPr>
              <a:t>Para cualquier duda al respecto favor de comunicarse con </a:t>
            </a:r>
          </a:p>
          <a:p>
            <a:pPr marL="0" indent="0" algn="just">
              <a:buNone/>
            </a:pPr>
            <a:r>
              <a:rPr lang="es-ES" sz="1800" dirty="0">
                <a:latin typeface="+mj-lt"/>
              </a:rPr>
              <a:t>su servidora </a:t>
            </a:r>
            <a:r>
              <a:rPr lang="es-ES" sz="1800" b="1" dirty="0">
                <a:latin typeface="+mj-lt"/>
              </a:rPr>
              <a:t>Nohemí del Carmen Barraza Navarro </a:t>
            </a:r>
          </a:p>
          <a:p>
            <a:pPr marL="0" indent="0" algn="just">
              <a:buNone/>
            </a:pPr>
            <a:r>
              <a:rPr lang="es-ES" sz="1800" dirty="0">
                <a:latin typeface="+mj-lt"/>
              </a:rPr>
              <a:t>Al número de celular </a:t>
            </a:r>
          </a:p>
          <a:p>
            <a:pPr marL="0" indent="0" algn="just">
              <a:buNone/>
            </a:pPr>
            <a:r>
              <a:rPr lang="es-ES" sz="1800" b="1" dirty="0">
                <a:latin typeface="+mj-lt"/>
              </a:rPr>
              <a:t>   311-100-46-09</a:t>
            </a:r>
          </a:p>
          <a:p>
            <a:pPr marL="0" indent="0" algn="just">
              <a:buNone/>
            </a:pPr>
            <a:r>
              <a:rPr lang="es-ES" sz="1800" dirty="0">
                <a:latin typeface="+mj-lt"/>
              </a:rPr>
              <a:t>Correo electrónico</a:t>
            </a:r>
          </a:p>
          <a:p>
            <a:pPr marL="0" indent="0" algn="just">
              <a:buNone/>
            </a:pPr>
            <a:r>
              <a:rPr lang="es-ES" sz="1800" dirty="0">
                <a:latin typeface="+mj-lt"/>
              </a:rPr>
              <a:t>   </a:t>
            </a:r>
            <a:r>
              <a:rPr lang="es-ES" sz="1800" b="1" dirty="0">
                <a:latin typeface="+mj-lt"/>
              </a:rPr>
              <a:t>nohemi_barraza@uan.edu.mx</a:t>
            </a:r>
          </a:p>
          <a:p>
            <a:pPr marL="0" indent="0" algn="just">
              <a:buNone/>
            </a:pPr>
            <a:endParaRPr lang="es-ES" sz="1800" b="1" dirty="0"/>
          </a:p>
          <a:p>
            <a:pPr marL="0" indent="0" algn="just">
              <a:buNone/>
            </a:pPr>
            <a:endParaRPr lang="es-ES" sz="1800" dirty="0">
              <a:latin typeface="+mj-lt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" y="0"/>
            <a:ext cx="1201738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7 Marcador de contenido"/>
          <p:cNvSpPr txBox="1">
            <a:spLocks/>
          </p:cNvSpPr>
          <p:nvPr/>
        </p:nvSpPr>
        <p:spPr>
          <a:xfrm>
            <a:off x="1210469" y="831264"/>
            <a:ext cx="5630092" cy="61712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3200" dirty="0">
                <a:solidFill>
                  <a:schemeClr val="accent1">
                    <a:lumMod val="50000"/>
                  </a:schemeClr>
                </a:solidFill>
                <a:latin typeface="Calibri"/>
                <a:ea typeface="+mj-ea"/>
                <a:cs typeface="+mj-cs"/>
              </a:rPr>
              <a:t>Contacto</a:t>
            </a:r>
          </a:p>
        </p:txBody>
      </p:sp>
    </p:spTree>
    <p:extLst>
      <p:ext uri="{BB962C8B-B14F-4D97-AF65-F5344CB8AC3E}">
        <p14:creationId xmlns:p14="http://schemas.microsoft.com/office/powerpoint/2010/main" val="3685095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1778</TotalTime>
  <Words>584</Words>
  <Application>Microsoft Office PowerPoint</Application>
  <PresentationFormat>Panorámica</PresentationFormat>
  <Paragraphs>83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Constantia</vt:lpstr>
      <vt:lpstr>Wingdings 2</vt:lpstr>
      <vt:lpstr>Flujo</vt:lpstr>
      <vt:lpstr>                         UNIVERSIDAD AUTÓNOMA DE NAYARIT SECRETARÍA DE PLANEACIÓN, PROGRAMACIÓN E INFRAESTRUCTURA DIRECCIÓN DE PLANEACIÓN, PROGRAMACIÓN Y ESTADÍSTICA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Christopher Zinedine</dc:creator>
  <cp:lastModifiedBy>planeacion</cp:lastModifiedBy>
  <cp:revision>110</cp:revision>
  <cp:lastPrinted>2022-09-30T00:45:05Z</cp:lastPrinted>
  <dcterms:created xsi:type="dcterms:W3CDTF">2020-10-04T03:35:35Z</dcterms:created>
  <dcterms:modified xsi:type="dcterms:W3CDTF">2022-10-07T01:30:21Z</dcterms:modified>
</cp:coreProperties>
</file>